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22960"/>
          </a:xfrm>
          <a:prstGeom prst="rect">
            <a:avLst/>
          </a:prstGeom>
          <a:solidFill>
            <a:srgbClr val="03333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22960"/>
            <a:ext cx="12188952" cy="54864"/>
          </a:xfrm>
          <a:prstGeom prst="rect">
            <a:avLst/>
          </a:prstGeom>
          <a:solidFill>
            <a:srgbClr val="FFB549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Entitlement Tracker · Fri, Oct 30, 2026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22960"/>
          </a:xfrm>
          <a:prstGeom prst="rect">
            <a:avLst/>
          </a:prstGeom>
          <a:solidFill>
            <a:srgbClr val="03333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22960"/>
            <a:ext cx="12188952" cy="54864"/>
          </a:xfrm>
          <a:prstGeom prst="rect">
            <a:avLst/>
          </a:prstGeom>
          <a:solidFill>
            <a:srgbClr val="FFB549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Entitlement Tracker · Fri, Oct 30, 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summary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active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ETING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22960"/>
          </a:xfrm>
          <a:prstGeom prst="rect">
            <a:avLst/>
          </a:prstGeom>
          <a:solidFill>
            <a:srgbClr val="03333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22960"/>
            <a:ext cx="12188952" cy="54864"/>
          </a:xfrm>
          <a:prstGeom prst="rect">
            <a:avLst/>
          </a:prstGeom>
          <a:solidFill>
            <a:srgbClr val="FFB549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Entitlement Tracker · Fri, Oct 30, 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Upcoming meetings · next 30 days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municipalities</a:t>
            </a:r>
            <a:endParaRPr lang="en-US" sz="1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333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754880"/>
            <a:ext cx="12188952" cy="73152"/>
          </a:xfrm>
          <a:prstGeom prst="rect">
            <a:avLst/>
          </a:prstGeom>
          <a:solidFill>
            <a:srgbClr val="FFB549"/>
          </a:solidFill>
          <a:ln/>
        </p:spPr>
      </p:sp>
      <p:sp>
        <p:nvSpPr>
          <p:cNvPr id="3" name="Shape 1"/>
          <p:cNvSpPr/>
          <p:nvPr/>
        </p:nvSpPr>
        <p:spPr>
          <a:xfrm>
            <a:off x="731520" y="731520"/>
            <a:ext cx="32918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841248"/>
            <a:ext cx="2926080" cy="822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237744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Entitlement Pipeline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329184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B5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active projects · 7 municipalities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731520" y="50292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Fri, Oct 30, 2026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1097280"/>
            <a:ext cx="2108606" cy="1005840"/>
          </a:xfrm>
          <a:prstGeom prst="roundRect">
            <a:avLst>
              <a:gd name="adj" fmla="val 7273"/>
            </a:avLst>
          </a:prstGeom>
          <a:solidFill>
            <a:srgbClr val="F6F5F1"/>
          </a:solidFill>
          <a:ln w="12700">
            <a:solidFill>
              <a:srgbClr val="E3E1D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097280"/>
            <a:ext cx="210860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28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Prospect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8686" y="1097280"/>
            <a:ext cx="2108606" cy="1005840"/>
          </a:xfrm>
          <a:prstGeom prst="roundRect">
            <a:avLst>
              <a:gd name="adj" fmla="val 7273"/>
            </a:avLst>
          </a:prstGeom>
          <a:solidFill>
            <a:srgbClr val="F6F5F1"/>
          </a:solidFill>
          <a:ln w="12700">
            <a:solidFill>
              <a:srgbClr val="E3E1D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8686" y="1097280"/>
            <a:ext cx="210860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28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LOI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040173" y="1097280"/>
            <a:ext cx="2108606" cy="1005840"/>
          </a:xfrm>
          <a:prstGeom prst="roundRect">
            <a:avLst>
              <a:gd name="adj" fmla="val 7273"/>
            </a:avLst>
          </a:prstGeom>
          <a:solidFill>
            <a:srgbClr val="F6F5F1"/>
          </a:solidFill>
          <a:ln w="12700">
            <a:solidFill>
              <a:srgbClr val="E3E1D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40173" y="1097280"/>
            <a:ext cx="210860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8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Diligence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7331659" y="1097280"/>
            <a:ext cx="2108606" cy="1005840"/>
          </a:xfrm>
          <a:prstGeom prst="roundRect">
            <a:avLst>
              <a:gd name="adj" fmla="val 7273"/>
            </a:avLst>
          </a:prstGeom>
          <a:solidFill>
            <a:srgbClr val="F6F5F1"/>
          </a:solidFill>
          <a:ln w="12700">
            <a:solidFill>
              <a:srgbClr val="E3E1D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31659" y="1097280"/>
            <a:ext cx="210860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28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9623146" y="1097280"/>
            <a:ext cx="2108606" cy="1005840"/>
          </a:xfrm>
          <a:prstGeom prst="roundRect">
            <a:avLst>
              <a:gd name="adj" fmla="val 7273"/>
            </a:avLst>
          </a:prstGeom>
          <a:solidFill>
            <a:srgbClr val="F6F5F1"/>
          </a:solidFill>
          <a:ln w="12700">
            <a:solidFill>
              <a:srgbClr val="E3E1D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23146" y="1097280"/>
            <a:ext cx="210860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28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OYL</a:t>
            </a:r>
            <a:endParaRPr lang="en-US" sz="28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331720"/>
          <a:ext cx="11274552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1737360"/>
                <a:gridCol w="1097280"/>
                <a:gridCol w="731520"/>
                <a:gridCol w="1828800"/>
                <a:gridCol w="1280160"/>
                <a:gridCol w="194767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Project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Municipality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P&amp;Z </a:t>
                      </a:r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hearing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Council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Flags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Chateau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Valley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Wildwood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(if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filed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now)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Cottleville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Springs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Cottleville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(if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filed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now)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Mia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Bella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Wildwood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(if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filed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now)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Sagebrook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Dardenne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Prairie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(if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filed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now)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Towers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St.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Charles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County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(Unincorporated)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(if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filed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now)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Weldon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Reserve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Dardenne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Prairie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(if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filed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now)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107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Lock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Ballwin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OYL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11615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Serama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OYL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1400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Bopp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OYL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C45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</a:t>
                      </a:r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C45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1421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1435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Schoettler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Chesterfield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OYL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(if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filed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now)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C45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</a:t>
                      </a:r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C45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247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Geremma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Ballwin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OYL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3701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Bear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Tooth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Wildwood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OYL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(if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filed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now)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C45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</a:t>
                      </a:r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C45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413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Ries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Ballwin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OYL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701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Joyce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Ballwin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OYL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11274552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1737360"/>
                <a:gridCol w="1097280"/>
                <a:gridCol w="731520"/>
                <a:gridCol w="1828800"/>
                <a:gridCol w="1280160"/>
                <a:gridCol w="194767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Project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Municipality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P&amp;Z hearing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Council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Flags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802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Connie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Ballwin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OYL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Wildwood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Point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Wildwood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OYL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(if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filed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now)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Chateau Valley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Diligence · Wildwood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facts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383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 number(s)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 filed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expires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035040" y="10515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if filed today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35040" y="141732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Fri, Oct 30, 2026   Submit application  (est.) · no published deadline; assumes 30 days before P&amp;Z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Mon, Dec 7, 2026   P&amp;Z hearing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Mon, Dec 14, 2026   Council / Board vote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434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800600"/>
            <a:ext cx="512064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open tasks.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Cottleville Springs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Diligence · Cottleville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facts</a:t>
            </a:r>
            <a:endParaRPr lang="en-US" sz="1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383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 number(s)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 filed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expires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035040" y="10515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if filed today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35040" y="141732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Mon, Nov 9, 2026   Submittal deadline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Mon, Dec 7, 2026   P&amp;Z hearing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Wed, Dec 16, 2026   Council / Board vote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434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800600"/>
            <a:ext cx="512064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open tasks.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Mia Bella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Diligence · Wildwood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facts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383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 number(s)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 filed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expires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035040" y="10515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if filed today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35040" y="141732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Fri, Oct 30, 2026   Submit application  (est.) · no published deadline; assumes 30 days before P&amp;Z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Mon, Dec 7, 2026   P&amp;Z hearing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Mon, Dec 14, 2026   Council / Board vote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434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800600"/>
            <a:ext cx="512064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open tasks.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Sagebrook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Diligence · Dardenne Prairie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facts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383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1670 Stump Rd and 7393 Highway 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 number(s)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 filed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expires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035040" y="10515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if filed today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35040" y="141732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Fri, Oct 30, 2026   Submit application  (est.) · no published deadline; assumes 30 days before P&amp;Z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Wed, Dec 9, 2026   P&amp;Z hearing  (est.)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Wed, Dec 16, 2026   Council / Board vote  (est.)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434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800600"/>
            <a:ext cx="512064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to see if we can do a double reading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035040" y="475488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note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035040" y="5120640"/>
            <a:ext cx="56692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Passed Zoning with P&amp;Z,  Should be on next Council Agenda 10/21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Unknown, Thu, Oct 15, 2026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Towers Rd Lots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Diligence · St. Charles County (Unincorporated)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facts</a:t>
            </a:r>
            <a:endParaRPr lang="en-US" sz="1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383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4033 Towers Rd, Saint Charles MO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 number(s)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 filed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expires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Fri, Dec 4, 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Wed, Dec 30, 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035040" y="10515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if filed today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35040" y="141732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Fri, Nov 20, 2026   Submittal deadline  (est.)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Wed, Dec 16, 2026   P&amp;Z hearing  (est.)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Mon, Dec 21, 2026   Council / Board first reading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Mon, Jan 11, 2027   Council / Board final vote  (est.)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434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800600"/>
            <a:ext cx="512064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open tasks.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Weldon Reserve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Diligence · Dardenne Prairie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facts</a:t>
            </a:r>
            <a:endParaRPr lang="en-US" sz="1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383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 number(s)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 filed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expires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035040" y="10515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if filed today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35040" y="141732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Fri, Oct 30, 2026   Submit application  (est.) · no published deadline; assumes 30 days before P&amp;Z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Wed, Dec 9, 2026   P&amp;Z hearing  (est.)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Wed, Dec 16, 2026   Council / Board vote  (est.)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434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800600"/>
            <a:ext cx="512064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open tasks.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107 Lock Dr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OYL · Ballwin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facts</a:t>
            </a:r>
            <a:endParaRPr lang="en-US" sz="1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383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107 Lock Dr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 number(s)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 filed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expires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Thu, Jul 30, 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035040" y="10515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if filed today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35040" y="141732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Fri, Oct 30, 2026   Submit application  (est.) · no published deadline; assumes 30 days before P&amp;Z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 P&amp;Z hearing · no upcoming P&amp;Z meetings loaded for this city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434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800600"/>
            <a:ext cx="512064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open tasks.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11615 Serama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OYL · Des Peres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facts</a:t>
            </a:r>
            <a:endParaRPr lang="en-US" sz="1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383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11615 Serama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 number(s)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 filed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expires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Wed, Sep 9, 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035040" y="10515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if filed today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35040" y="141732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Fri, Oct 30, 2026   Submit application  (est.) · no published deadline; assumes 30 days before P&amp;Z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 P&amp;Z hearing · no upcoming P&amp;Z meetings loaded for this city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434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800600"/>
            <a:ext cx="512064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open tasks.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1400 Bopp Rd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OYL · Des Peres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facts</a:t>
            </a:r>
            <a:endParaRPr lang="en-US" sz="1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383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1400 Bopp Rd, Des peres, MO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 number(s)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 filed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expires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45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Fri, Oct 30, 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Tue, Dec 15, 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035040" y="10515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if filed today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35040" y="141732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Fri, Oct 30, 2026   Submit application  (est.) · no published deadline; assumes 30 days before P&amp;Z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 P&amp;Z hearing · no upcoming P&amp;Z meetings loaded for this city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434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800600"/>
            <a:ext cx="512064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open tasks.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1421 and 1435 Schoettler Rd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OYL · Chesterfield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facts</a:t>
            </a:r>
            <a:endParaRPr lang="en-US" sz="1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383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1421 &amp; 1435 Schoettler Rd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 number(s)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 filed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expires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45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Tue, Nov 24, 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Tue, Dec 1, 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035040" y="10515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if filed today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35040" y="141732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Fri, Oct 30, 2026   Submit application  (est.) · no published deadline; assumes 30 days before P&amp;Z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Mon, Dec 14, 2026   P&amp;Z hearing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 Council / Board vote · past the loaded schedule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434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800600"/>
            <a:ext cx="512064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open tasks.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035040" y="475488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note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035040" y="5120640"/>
            <a:ext cx="56692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sent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Unknown, Thu, Oct 15, 2026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247 Geremma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OYL · Ballwin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facts</a:t>
            </a:r>
            <a:endParaRPr lang="en-US" sz="1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383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247 Geremma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 number(s)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 filed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expires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Tue, Sep 29, 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035040" y="10515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if filed today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35040" y="141732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Fri, Oct 30, 2026   Submit application  (est.) · no published deadline; assumes 30 days before P&amp;Z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 P&amp;Z hearing · no upcoming P&amp;Z meetings loaded for this city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434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800600"/>
            <a:ext cx="512064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open tasks.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3701  Bear Tooth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OYL · Wildwood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facts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383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3701 Bear Tooth Lane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 number(s)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 filed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expires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45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Wed, Nov 18, 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Tue, Dec 1, 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035040" y="10515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if filed today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35040" y="141732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Fri, Oct 30, 2026   Submit application  (est.) · no published deadline; assumes 30 days before P&amp;Z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Mon, Dec 7, 2026   P&amp;Z hearing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Mon, Dec 14, 2026   Council / Board vote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434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800600"/>
            <a:ext cx="512064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open tasks.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035040" y="475488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note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035040" y="5120640"/>
            <a:ext cx="56692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sent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Unknown, Fri, Oct 16, 2026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413 Ries Rd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OYL · Ballwin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facts</a:t>
            </a:r>
            <a:endParaRPr lang="en-US" sz="1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383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413 Ries Rd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 number(s)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 filed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expires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Fri, Oct 9, 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035040" y="10515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if filed today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35040" y="141732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Fri, Oct 30, 2026   Submit application  (est.) · no published deadline; assumes 30 days before P&amp;Z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 P&amp;Z hearing · no upcoming P&amp;Z meetings loaded for this city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434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800600"/>
            <a:ext cx="512064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open tasks.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701 Joyce Ann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OYL · Ballwin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facts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383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701 Joyce Ann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 number(s)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 filed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expires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Fri, Sep 4, 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035040" y="10515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if filed today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35040" y="141732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Fri, Oct 30, 2026   Submit application  (est.) · no published deadline; assumes 30 days before P&amp;Z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 P&amp;Z hearing · no upcoming P&amp;Z meetings loaded for this city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434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800600"/>
            <a:ext cx="512064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open tasks.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802 Connie Ln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OYL · Ballwin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facts</a:t>
            </a:r>
            <a:endParaRPr lang="en-US" sz="1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383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802 Connie Ln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 number(s)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 filed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expires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Wed, Jul 29, 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035040" y="10515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if filed today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35040" y="141732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Fri, Oct 30, 2026   Submit application  (est.) · no published deadline; assumes 30 days before P&amp;Z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 P&amp;Z hearing · no upcoming P&amp;Z meetings loaded for this city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434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800600"/>
            <a:ext cx="512064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open tasks.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"/>
            <a:ext cx="86868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Wildwood Point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03920" y="109728"/>
            <a:ext cx="32461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9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OYL · Wildwood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facts</a:t>
            </a:r>
            <a:endParaRPr lang="en-US" sz="1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383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 Wildwood Point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Acreage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 number(s)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 filed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Diligence expires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F6B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Fri, May 1, 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035040" y="10515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if filed today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35040" y="141732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Fri, Oct 30, 2026   Submit application  (est.) · no published deadline; assumes 30 days before P&amp;Z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Mon, Dec 7, 2026   P&amp;Z hearing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D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Mon, Dec 14, 2026   Council / Board vote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434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967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800600"/>
            <a:ext cx="512064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F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open tasks.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11274552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194560"/>
                <a:gridCol w="2011680"/>
                <a:gridCol w="505663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Municipality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Meeting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Projects </a:t>
                      </a:r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there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676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Cottleville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P&amp;Z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Cottleville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Springs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Wildwood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P&amp;Z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Chateau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Valley,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Mia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Bella,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3701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Bear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Tooth,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Wildwood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Point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Chesterfield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Council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Aldermen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1421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1435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Schoettler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(projected)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Dardenne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Prairie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Council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Aldermen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Sagebrook,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Weldon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Reserve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Ballwin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Council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Aldermen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107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Lock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247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Geremma,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413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Ries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701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Joyce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802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Connie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Wildwood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Council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Aldermen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Chateau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Valley,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Mia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Bella,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3701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Bear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Tooth,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Wildwood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Point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St.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Charles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County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(Unincorporated)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Council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Aldermen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Towers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Chesterfield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P&amp;Z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1421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1435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Schoettler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Cottleville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Submittal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deadline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Cottleville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Springs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(projected)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Dardenne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Prairie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P&amp;Z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Sagebrook,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Weldon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Reserve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Chesterfield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Council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Aldermen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1421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1435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Schoettler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Cottleville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Council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Aldermen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Cottleville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Springs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(projected)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Dardenne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Prairie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Council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Aldermen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Sagebrook,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Weldon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Reserve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(projected)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St.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Charles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County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(Unincorporated)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P&amp;Z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Towers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(projected)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St.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Charles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County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(Unincorporated)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Submittal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deadline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Towers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Ballwin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Council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Aldermen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107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Lock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247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Geremma,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413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Ries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701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Joyce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802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Connie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Chesterfield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P&amp;Z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1421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1435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Schoettler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St.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Charles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County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(Unincorporated)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Council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Aldermen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Towers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1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Lombardo Homes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Entitlement pipeline 2026-10-30</dc:title>
  <dc:subject>PptxGenJS Presentation</dc:subject>
  <dc:creator>PptxGenJS</dc:creator>
  <cp:lastModifiedBy>PptxGenJS</cp:lastModifiedBy>
  <cp:revision>1</cp:revision>
  <dcterms:created xsi:type="dcterms:W3CDTF">2026-10-30T23:33:34Z</dcterms:created>
  <dcterms:modified xsi:type="dcterms:W3CDTF">2026-10-30T23:33:34Z</dcterms:modified>
</cp:coreProperties>
</file>